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Roboto"/>
      <p:regular r:id="rId18"/>
      <p:bold r:id="rId19"/>
      <p:italic r:id="rId20"/>
      <p:boldItalic r:id="rId21"/>
    </p:embeddedFont>
    <p:embeddedFont>
      <p:font typeface="Montserrat"/>
      <p:regular r:id="rId22"/>
      <p:bold r:id="rId23"/>
      <p:italic r:id="rId24"/>
      <p:boldItalic r:id="rId25"/>
    </p:embeddedFont>
    <p:embeddedFont>
      <p:font typeface="Lato"/>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italic.fntdata"/><Relationship Id="rId22" Type="http://schemas.openxmlformats.org/officeDocument/2006/relationships/font" Target="fonts/Montserrat-regular.fntdata"/><Relationship Id="rId21" Type="http://schemas.openxmlformats.org/officeDocument/2006/relationships/font" Target="fonts/Roboto-boldItalic.fntdata"/><Relationship Id="rId24" Type="http://schemas.openxmlformats.org/officeDocument/2006/relationships/font" Target="fonts/Montserrat-italic.fntdata"/><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ato-regular.fntdata"/><Relationship Id="rId25" Type="http://schemas.openxmlformats.org/officeDocument/2006/relationships/font" Target="fonts/Montserrat-boldItalic.fntdata"/><Relationship Id="rId28" Type="http://schemas.openxmlformats.org/officeDocument/2006/relationships/font" Target="fonts/Lato-italic.fntdata"/><Relationship Id="rId27" Type="http://schemas.openxmlformats.org/officeDocument/2006/relationships/font" Target="fonts/La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Roboto-bold.fntdata"/><Relationship Id="rId18" Type="http://schemas.openxmlformats.org/officeDocument/2006/relationships/font" Target="fonts/Roboto-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865569b91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865569b91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865569b918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65569b91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8bf00173b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8bf00173b6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847f79d72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847f79d72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847f79d72d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847f79d72d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47f79d72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47f79d72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847f79d72d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847f79d72d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7821b7977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7821b7977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7821b79779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821b7977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865569b91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865569b91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865569b91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865569b91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fmla="val 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fmla="val 50000"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150" y="1145825"/>
              <a:ext cx="3996600" cy="3996900"/>
            </a:xfrm>
            <a:prstGeom prst="diagStripe">
              <a:avLst>
                <a:gd fmla="val 58774" name="adj"/>
              </a:avLst>
            </a:prstGeom>
            <a:solidFill>
              <a:schemeClr val="lt1">
                <a:alpha val="303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1646" y="-75"/>
              <a:ext cx="2299800" cy="23001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652821" y="590035"/>
              <a:ext cx="2300100" cy="2299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7" name="Google Shape;17;p2"/>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1"/>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1"/>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1"/>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1"/>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1"/>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1"/>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1"/>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1"/>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1"/>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1"/>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1"/>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11"/>
          <p:cNvSpPr txBox="1"/>
          <p:nvPr>
            <p:ph hasCustomPrompt="1" type="title"/>
          </p:nvPr>
        </p:nvSpPr>
        <p:spPr>
          <a:xfrm>
            <a:off x="823850" y="1284675"/>
            <a:ext cx="4776000" cy="1300800"/>
          </a:xfrm>
          <a:prstGeom prst="rect">
            <a:avLst/>
          </a:prstGeom>
        </p:spPr>
        <p:txBody>
          <a:bodyPr anchorCtr="0" anchor="t"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p:nvPr>
            <p:ph idx="1" type="body"/>
          </p:nvPr>
        </p:nvSpPr>
        <p:spPr>
          <a:xfrm>
            <a:off x="823850" y="2643124"/>
            <a:ext cx="4776000" cy="1218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8" name="Shape 128"/>
        <p:cNvGrpSpPr/>
        <p:nvPr/>
      </p:nvGrpSpPr>
      <p:grpSpPr>
        <a:xfrm>
          <a:off x="0" y="0"/>
          <a:ext cx="0" cy="0"/>
          <a:chOff x="0" y="0"/>
          <a:chExt cx="0" cy="0"/>
        </a:xfrm>
      </p:grpSpPr>
      <p:sp>
        <p:nvSpPr>
          <p:cNvPr id="129" name="Google Shape;12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rot="5400000">
              <a:off x="4841125" y="5700"/>
              <a:ext cx="42981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rot="-5400000">
              <a:off x="5618399" y="123646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flipH="1">
              <a:off x="5849857" y="14439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5400000">
              <a:off x="5987081" y="24694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flipH="1">
              <a:off x="6222115" y="267695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rot="-5400000">
              <a:off x="6675341" y="186201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3"/>
            <p:cNvSpPr/>
            <p:nvPr/>
          </p:nvSpPr>
          <p:spPr>
            <a:xfrm flipH="1">
              <a:off x="6908099" y="2069505"/>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3"/>
            <p:cNvSpPr/>
            <p:nvPr/>
          </p:nvSpPr>
          <p:spPr>
            <a:xfrm rot="-5400000">
              <a:off x="6861141" y="247781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flipH="1">
              <a:off x="7965266" y="269296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flipH="1">
              <a:off x="8145082" y="330875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rot="-5400000">
              <a:off x="7047599" y="309501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flipH="1">
              <a:off x="7276649" y="330250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3"/>
            <p:cNvSpPr/>
            <p:nvPr/>
          </p:nvSpPr>
          <p:spPr>
            <a:xfrm rot="-5400000">
              <a:off x="7227414" y="3710807"/>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3"/>
            <p:cNvSpPr/>
            <p:nvPr/>
          </p:nvSpPr>
          <p:spPr>
            <a:xfrm flipH="1">
              <a:off x="7462448" y="391829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rot="-5400000">
              <a:off x="8102491" y="371847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3"/>
            <p:cNvSpPr/>
            <p:nvPr/>
          </p:nvSpPr>
          <p:spPr>
            <a:xfrm flipH="1">
              <a:off x="8334533" y="392596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3"/>
            <p:cNvSpPr/>
            <p:nvPr/>
          </p:nvSpPr>
          <p:spPr>
            <a:xfrm rot="-5400000">
              <a:off x="8288290" y="433426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 name="Google Shape;39;p3"/>
          <p:cNvSpPr txBox="1"/>
          <p:nvPr>
            <p:ph type="title"/>
          </p:nvPr>
        </p:nvSpPr>
        <p:spPr>
          <a:xfrm>
            <a:off x="823850" y="2053000"/>
            <a:ext cx="4587000" cy="11487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6" name="Google Shape;46;p4"/>
          <p:cNvSpPr txBox="1"/>
          <p:nvPr>
            <p:ph idx="1" type="body"/>
          </p:nvPr>
        </p:nvSpPr>
        <p:spPr>
          <a:xfrm>
            <a:off x="1297500" y="1567550"/>
            <a:ext cx="70389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47" name="Google Shape;4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8"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53" name="Google Shape;53;p5"/>
          <p:cNvSpPr txBox="1"/>
          <p:nvPr>
            <p:ph idx="1" type="body"/>
          </p:nvPr>
        </p:nvSpPr>
        <p:spPr>
          <a:xfrm>
            <a:off x="1297500"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5"/>
          <p:cNvSpPr txBox="1"/>
          <p:nvPr>
            <p:ph idx="2" type="body"/>
          </p:nvPr>
        </p:nvSpPr>
        <p:spPr>
          <a:xfrm>
            <a:off x="4933221" y="1567550"/>
            <a:ext cx="3403200" cy="29112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5" name="Google Shape;5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6"/>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 name="Google Shape;60;p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 name="Google Shape;6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7"/>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7"/>
          <p:cNvSpPr txBox="1"/>
          <p:nvPr>
            <p:ph type="title"/>
          </p:nvPr>
        </p:nvSpPr>
        <p:spPr>
          <a:xfrm>
            <a:off x="1297500" y="393750"/>
            <a:ext cx="3798900" cy="14931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7" name="Google Shape;67;p7"/>
          <p:cNvSpPr txBox="1"/>
          <p:nvPr>
            <p:ph idx="1" type="body"/>
          </p:nvPr>
        </p:nvSpPr>
        <p:spPr>
          <a:xfrm>
            <a:off x="1297500" y="1972550"/>
            <a:ext cx="3798900" cy="24159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8" name="Google Shape;68;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9"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fmla="val 49469"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rot="5400000">
              <a:off x="4840825" y="6000"/>
              <a:ext cx="4298700" cy="4286700"/>
            </a:xfrm>
            <a:prstGeom prst="diagStripe">
              <a:avLst>
                <a:gd fmla="val 0" name="adj"/>
              </a:avLst>
            </a:prstGeom>
            <a:solidFill>
              <a:schemeClr val="lt1">
                <a:alpha val="346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rot="-5400000">
              <a:off x="5618399" y="123664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flipH="1">
              <a:off x="5849857" y="144407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rot="-5400000">
              <a:off x="5987081" y="2469743"/>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flipH="1">
              <a:off x="6222115" y="2677179"/>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6675341" y="1862244"/>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flipH="1">
              <a:off x="6908099" y="2069680"/>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rot="-5400000">
              <a:off x="6861141" y="2478088"/>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8"/>
            <p:cNvSpPr/>
            <p:nvPr/>
          </p:nvSpPr>
          <p:spPr>
            <a:xfrm flipH="1">
              <a:off x="7965266" y="269319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8"/>
            <p:cNvSpPr/>
            <p:nvPr/>
          </p:nvSpPr>
          <p:spPr>
            <a:xfrm flipH="1">
              <a:off x="8145082" y="330903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rot="-5400000">
              <a:off x="7047599" y="309534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flipH="1">
              <a:off x="7276649" y="3302781"/>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rot="-5400000">
              <a:off x="7227414" y="3711189"/>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8"/>
            <p:cNvSpPr/>
            <p:nvPr/>
          </p:nvSpPr>
          <p:spPr>
            <a:xfrm flipH="1">
              <a:off x="7462448" y="3918625"/>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8"/>
            <p:cNvSpPr/>
            <p:nvPr/>
          </p:nvSpPr>
          <p:spPr>
            <a:xfrm rot="-5400000">
              <a:off x="8102491" y="3718856"/>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flipH="1">
              <a:off x="8334533" y="3926292"/>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rot="-5400000">
              <a:off x="8288290" y="4334700"/>
              <a:ext cx="808800" cy="808800"/>
            </a:xfrm>
            <a:prstGeom prst="diagStripe">
              <a:avLst>
                <a:gd fmla="val 50000" name="adj"/>
              </a:avLst>
            </a:prstGeom>
            <a:solidFill>
              <a:schemeClr val="lt1">
                <a:alpha val="73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 name="Google Shape;89;p8"/>
          <p:cNvSpPr txBox="1"/>
          <p:nvPr>
            <p:ph type="title"/>
          </p:nvPr>
        </p:nvSpPr>
        <p:spPr>
          <a:xfrm>
            <a:off x="823850" y="866775"/>
            <a:ext cx="4587000" cy="35211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90" name="Google Shape;9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9"/>
            <p:cNvSpPr/>
            <p:nvPr/>
          </p:nvSpPr>
          <p:spPr>
            <a:xfrm flipH="1">
              <a:off x="229050" y="588489"/>
              <a:ext cx="808800" cy="808800"/>
            </a:xfrm>
            <a:prstGeom prst="diagStrip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9"/>
          <p:cNvSpPr txBox="1"/>
          <p:nvPr>
            <p:ph type="title"/>
          </p:nvPr>
        </p:nvSpPr>
        <p:spPr>
          <a:xfrm>
            <a:off x="1297500" y="1658325"/>
            <a:ext cx="3036300" cy="1751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6" name="Google Shape;96;p9"/>
          <p:cNvSpPr txBox="1"/>
          <p:nvPr>
            <p:ph idx="1" type="subTitle"/>
          </p:nvPr>
        </p:nvSpPr>
        <p:spPr>
          <a:xfrm>
            <a:off x="1297500" y="3538000"/>
            <a:ext cx="3036300" cy="506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p:txBody>
      </p:sp>
      <p:sp>
        <p:nvSpPr>
          <p:cNvPr id="97" name="Google Shape;97;p9"/>
          <p:cNvSpPr txBox="1"/>
          <p:nvPr>
            <p:ph idx="2" type="body"/>
          </p:nvPr>
        </p:nvSpPr>
        <p:spPr>
          <a:xfrm>
            <a:off x="4648200" y="1696600"/>
            <a:ext cx="3676800" cy="234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98" name="Google Shape;98;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9"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0"/>
            <p:cNvSpPr/>
            <p:nvPr/>
          </p:nvSpPr>
          <p:spPr>
            <a:xfrm flipH="1">
              <a:off x="154125" y="3925529"/>
              <a:ext cx="544800" cy="544800"/>
            </a:xfrm>
            <a:prstGeom prst="diagStripe">
              <a:avLst>
                <a:gd fmla="val 50000" name="adj"/>
              </a:avLst>
            </a:prstGeom>
            <a:solidFill>
              <a:schemeClr val="lt1">
                <a:alpha val="96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0"/>
          <p:cNvSpPr txBox="1"/>
          <p:nvPr>
            <p:ph idx="1" type="body"/>
          </p:nvPr>
        </p:nvSpPr>
        <p:spPr>
          <a:xfrm>
            <a:off x="812725" y="4305375"/>
            <a:ext cx="6936000" cy="523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04" name="Google Shape;10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focus">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indent="-298450" lvl="1" marL="914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indent="-298450" lvl="2" marL="1371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indent="-298450" lvl="3" marL="18288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indent="-298450" lvl="4" marL="22860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indent="-298450" lvl="5" marL="27432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indent="-298450" lvl="6" marL="32004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indent="-298450" lvl="7" marL="365760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indent="-298450" lvl="8" marL="411480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1.jpg"/><Relationship Id="rId6" Type="http://schemas.openxmlformats.org/officeDocument/2006/relationships/hyperlink" Target="https://www.canr.msu.edu/washtenaw/washtenaw_county_4_h/"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3"/>
          <p:cNvSpPr txBox="1"/>
          <p:nvPr>
            <p:ph type="ctrTitle"/>
          </p:nvPr>
        </p:nvSpPr>
        <p:spPr>
          <a:xfrm>
            <a:off x="3537150" y="1578400"/>
            <a:ext cx="5017500" cy="157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rebuchet MS"/>
                <a:ea typeface="Trebuchet MS"/>
                <a:cs typeface="Trebuchet MS"/>
                <a:sym typeface="Trebuchet MS"/>
              </a:rPr>
              <a:t>What are some ways to deal with stress?</a:t>
            </a:r>
            <a:endParaRPr>
              <a:latin typeface="Trebuchet MS"/>
              <a:ea typeface="Trebuchet MS"/>
              <a:cs typeface="Trebuchet MS"/>
              <a:sym typeface="Trebuchet MS"/>
            </a:endParaRPr>
          </a:p>
        </p:txBody>
      </p:sp>
      <p:sp>
        <p:nvSpPr>
          <p:cNvPr id="135" name="Google Shape;135;p13"/>
          <p:cNvSpPr txBox="1"/>
          <p:nvPr>
            <p:ph idx="1" type="subTitle"/>
          </p:nvPr>
        </p:nvSpPr>
        <p:spPr>
          <a:xfrm>
            <a:off x="5083950" y="3924925"/>
            <a:ext cx="3470700" cy="5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rebuchet MS"/>
                <a:ea typeface="Trebuchet MS"/>
                <a:cs typeface="Trebuchet MS"/>
                <a:sym typeface="Trebuchet MS"/>
              </a:rPr>
              <a:t>By: Ansel de Jong</a:t>
            </a:r>
            <a:endParaRPr>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2"/>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Listen to Music</a:t>
            </a:r>
            <a:endParaRPr/>
          </a:p>
        </p:txBody>
      </p:sp>
      <p:sp>
        <p:nvSpPr>
          <p:cNvPr id="197" name="Google Shape;197;p22"/>
          <p:cNvSpPr txBox="1"/>
          <p:nvPr>
            <p:ph idx="1" type="body"/>
          </p:nvPr>
        </p:nvSpPr>
        <p:spPr>
          <a:xfrm>
            <a:off x="0" y="1547125"/>
            <a:ext cx="29697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Listening to music can be a great way to just relax and take a break from everything around you.</a:t>
            </a:r>
            <a:endParaRPr/>
          </a:p>
        </p:txBody>
      </p:sp>
      <p:pic>
        <p:nvPicPr>
          <p:cNvPr id="198" name="Google Shape;198;p22"/>
          <p:cNvPicPr preferRelativeResize="0"/>
          <p:nvPr/>
        </p:nvPicPr>
        <p:blipFill rotWithShape="1">
          <a:blip r:embed="rId3">
            <a:alphaModFix/>
          </a:blip>
          <a:srcRect b="0" l="11773" r="14086" t="10402"/>
          <a:stretch/>
        </p:blipFill>
        <p:spPr>
          <a:xfrm>
            <a:off x="4214824" y="675550"/>
            <a:ext cx="4929172" cy="4467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3"/>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Watching a TV Show</a:t>
            </a:r>
            <a:endParaRPr/>
          </a:p>
        </p:txBody>
      </p:sp>
      <p:sp>
        <p:nvSpPr>
          <p:cNvPr id="204" name="Google Shape;204;p23"/>
          <p:cNvSpPr txBox="1"/>
          <p:nvPr>
            <p:ph idx="1" type="body"/>
          </p:nvPr>
        </p:nvSpPr>
        <p:spPr>
          <a:xfrm>
            <a:off x="0" y="1526725"/>
            <a:ext cx="33066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Just like listening to music, watching a TV show is a great way to step out of the world and just take a break. The show I like to watch is called Switched at Birth</a:t>
            </a:r>
            <a:endParaRPr/>
          </a:p>
        </p:txBody>
      </p:sp>
      <p:pic>
        <p:nvPicPr>
          <p:cNvPr id="205" name="Google Shape;205;p23"/>
          <p:cNvPicPr preferRelativeResize="0"/>
          <p:nvPr/>
        </p:nvPicPr>
        <p:blipFill>
          <a:blip r:embed="rId3">
            <a:alphaModFix/>
          </a:blip>
          <a:stretch>
            <a:fillRect/>
          </a:stretch>
        </p:blipFill>
        <p:spPr>
          <a:xfrm>
            <a:off x="3663725" y="1033300"/>
            <a:ext cx="5480274" cy="41102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4"/>
          <p:cNvSpPr txBox="1"/>
          <p:nvPr>
            <p:ph idx="1" type="body"/>
          </p:nvPr>
        </p:nvSpPr>
        <p:spPr>
          <a:xfrm>
            <a:off x="1570657" y="1251104"/>
            <a:ext cx="8520600" cy="3416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1600"/>
              </a:spcBef>
              <a:spcAft>
                <a:spcPts val="0"/>
              </a:spcAft>
              <a:buSzPts val="1800"/>
              <a:buNone/>
            </a:pPr>
            <a:r>
              <a:t/>
            </a:r>
            <a:endParaRPr>
              <a:solidFill>
                <a:schemeClr val="dk1"/>
              </a:solidFill>
              <a:latin typeface="Roboto"/>
              <a:ea typeface="Roboto"/>
              <a:cs typeface="Roboto"/>
              <a:sym typeface="Roboto"/>
            </a:endParaRPr>
          </a:p>
          <a:p>
            <a:pPr indent="0" lvl="0" marL="457200" rtl="0" algn="l">
              <a:lnSpc>
                <a:spcPct val="115000"/>
              </a:lnSpc>
              <a:spcBef>
                <a:spcPts val="1600"/>
              </a:spcBef>
              <a:spcAft>
                <a:spcPts val="0"/>
              </a:spcAft>
              <a:buSzPts val="1800"/>
              <a:buNone/>
            </a:pPr>
            <a:r>
              <a:t/>
            </a:r>
            <a:endParaRPr>
              <a:solidFill>
                <a:schemeClr val="dk1"/>
              </a:solidFill>
              <a:latin typeface="Roboto"/>
              <a:ea typeface="Roboto"/>
              <a:cs typeface="Roboto"/>
              <a:sym typeface="Roboto"/>
            </a:endParaRPr>
          </a:p>
          <a:p>
            <a:pPr indent="0" lvl="0" marL="457200" rtl="0" algn="l">
              <a:lnSpc>
                <a:spcPct val="115000"/>
              </a:lnSpc>
              <a:spcBef>
                <a:spcPts val="1600"/>
              </a:spcBef>
              <a:spcAft>
                <a:spcPts val="0"/>
              </a:spcAft>
              <a:buSzPts val="1800"/>
              <a:buNone/>
            </a:pPr>
            <a:r>
              <a:t/>
            </a:r>
            <a:endParaRPr sz="2400">
              <a:solidFill>
                <a:schemeClr val="dk1"/>
              </a:solidFill>
              <a:latin typeface="Roboto"/>
              <a:ea typeface="Roboto"/>
              <a:cs typeface="Roboto"/>
              <a:sym typeface="Roboto"/>
            </a:endParaRPr>
          </a:p>
          <a:p>
            <a:pPr indent="0" lvl="0" marL="0" rtl="0" algn="l">
              <a:lnSpc>
                <a:spcPct val="115000"/>
              </a:lnSpc>
              <a:spcBef>
                <a:spcPts val="0"/>
              </a:spcBef>
              <a:spcAft>
                <a:spcPts val="1600"/>
              </a:spcAft>
              <a:buSzPts val="1800"/>
              <a:buNone/>
            </a:pPr>
            <a:r>
              <a:t/>
            </a:r>
            <a:endParaRPr/>
          </a:p>
        </p:txBody>
      </p:sp>
      <p:pic>
        <p:nvPicPr>
          <p:cNvPr descr="A picture containing clock, drawing&#10;&#10;Description automatically generated" id="211" name="Google Shape;211;p24"/>
          <p:cNvPicPr preferRelativeResize="0"/>
          <p:nvPr/>
        </p:nvPicPr>
        <p:blipFill rotWithShape="1">
          <a:blip r:embed="rId3">
            <a:alphaModFix/>
          </a:blip>
          <a:srcRect b="0" l="0" r="0" t="0"/>
          <a:stretch/>
        </p:blipFill>
        <p:spPr>
          <a:xfrm>
            <a:off x="7240817" y="2099518"/>
            <a:ext cx="1428750" cy="1479549"/>
          </a:xfrm>
          <a:prstGeom prst="rect">
            <a:avLst/>
          </a:prstGeom>
          <a:noFill/>
          <a:ln>
            <a:noFill/>
          </a:ln>
        </p:spPr>
      </p:pic>
      <p:pic>
        <p:nvPicPr>
          <p:cNvPr descr="A picture containing food, drawing&#10;&#10;Description automatically generated" id="212" name="Google Shape;212;p24"/>
          <p:cNvPicPr preferRelativeResize="0"/>
          <p:nvPr/>
        </p:nvPicPr>
        <p:blipFill rotWithShape="1">
          <a:blip r:embed="rId4">
            <a:alphaModFix/>
          </a:blip>
          <a:srcRect b="0" l="0" r="0" t="0"/>
          <a:stretch/>
        </p:blipFill>
        <p:spPr>
          <a:xfrm>
            <a:off x="592899" y="4181391"/>
            <a:ext cx="4031079" cy="740402"/>
          </a:xfrm>
          <a:prstGeom prst="rect">
            <a:avLst/>
          </a:prstGeom>
          <a:noFill/>
          <a:ln>
            <a:noFill/>
          </a:ln>
        </p:spPr>
      </p:pic>
      <p:pic>
        <p:nvPicPr>
          <p:cNvPr id="213" name="Google Shape;213;p24"/>
          <p:cNvPicPr preferRelativeResize="0"/>
          <p:nvPr/>
        </p:nvPicPr>
        <p:blipFill rotWithShape="1">
          <a:blip r:embed="rId5">
            <a:alphaModFix/>
          </a:blip>
          <a:srcRect b="0" l="0" r="0" t="0"/>
          <a:stretch/>
        </p:blipFill>
        <p:spPr>
          <a:xfrm>
            <a:off x="5122858" y="4060992"/>
            <a:ext cx="3933256" cy="981195"/>
          </a:xfrm>
          <a:prstGeom prst="rect">
            <a:avLst/>
          </a:prstGeom>
          <a:noFill/>
          <a:ln>
            <a:noFill/>
          </a:ln>
        </p:spPr>
      </p:pic>
      <p:sp>
        <p:nvSpPr>
          <p:cNvPr id="214" name="Google Shape;214;p24"/>
          <p:cNvSpPr txBox="1"/>
          <p:nvPr/>
        </p:nvSpPr>
        <p:spPr>
          <a:xfrm>
            <a:off x="199145" y="-54918"/>
            <a:ext cx="6320400" cy="430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solidFill>
                  <a:schemeClr val="lt1"/>
                </a:solidFill>
                <a:latin typeface="Arial"/>
                <a:ea typeface="Arial"/>
                <a:cs typeface="Arial"/>
                <a:sym typeface="Arial"/>
              </a:rPr>
              <a:t>The 4HChangemakers is a group of Washtenaw County students (ages 13-18) whose goal is to raise student awareness and help educate their peers about what they can do (for themselves and others) regarding youth mental health in their communities. The students have hosted education/outreach events and trainings. </a:t>
            </a:r>
            <a:endParaRPr/>
          </a:p>
          <a:p>
            <a:pPr indent="0" lvl="0" marL="0" marR="0" rtl="0" algn="l">
              <a:lnSpc>
                <a:spcPct val="100000"/>
              </a:lnSpc>
              <a:spcBef>
                <a:spcPts val="0"/>
              </a:spcBef>
              <a:spcAft>
                <a:spcPts val="0"/>
              </a:spcAft>
              <a:buNone/>
            </a:pPr>
            <a:r>
              <a:t/>
            </a:r>
            <a:endParaRPr b="0"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solidFill>
                  <a:schemeClr val="lt1"/>
                </a:solidFill>
                <a:latin typeface="Arial"/>
                <a:ea typeface="Arial"/>
                <a:cs typeface="Arial"/>
                <a:sym typeface="Arial"/>
              </a:rPr>
              <a:t>Teens use digital storytelling to increase awareness and destigmatize mental health through social media and (now virtual) public exhibits. Local and online experts share knowledge of tools to help tell stories: photography, graphic arts, videography, podcasting, interview techniques, meme making, and more. The group continues to explore innovative ways to humanize stories and share information with their peers. </a:t>
            </a:r>
            <a:endParaRPr/>
          </a:p>
          <a:p>
            <a:pPr indent="0" lvl="0" marL="0" marR="0" rtl="0" algn="l">
              <a:lnSpc>
                <a:spcPct val="100000"/>
              </a:lnSpc>
              <a:spcBef>
                <a:spcPts val="0"/>
              </a:spcBef>
              <a:spcAft>
                <a:spcPts val="0"/>
              </a:spcAft>
              <a:buNone/>
            </a:pPr>
            <a:r>
              <a:t/>
            </a:r>
            <a:endParaRPr b="1"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solidFill>
                  <a:schemeClr val="lt1"/>
                </a:solidFill>
                <a:latin typeface="Arial"/>
                <a:ea typeface="Arial"/>
                <a:cs typeface="Arial"/>
                <a:sym typeface="Arial"/>
              </a:rPr>
              <a:t>This 4H Changemakers 2020 Digital Exhibit – </a:t>
            </a:r>
            <a:r>
              <a:rPr b="1" i="0" lang="en" sz="1300" u="none" cap="none" strike="noStrike">
                <a:solidFill>
                  <a:schemeClr val="lt1"/>
                </a:solidFill>
                <a:latin typeface="Arial"/>
                <a:ea typeface="Arial"/>
                <a:cs typeface="Arial"/>
                <a:sym typeface="Arial"/>
              </a:rPr>
              <a:t>STOMP OUT STIGMA </a:t>
            </a:r>
            <a:r>
              <a:rPr b="0" i="0" lang="en" sz="1300" u="none" cap="none" strike="noStrike">
                <a:solidFill>
                  <a:schemeClr val="lt1"/>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 sz="1300" u="none" cap="none" strike="noStrike">
                <a:solidFill>
                  <a:schemeClr val="lt1"/>
                </a:solidFill>
                <a:latin typeface="Arial"/>
                <a:ea typeface="Arial"/>
                <a:cs typeface="Arial"/>
                <a:sym typeface="Arial"/>
              </a:rPr>
              <a:t>is made possible thanks to generous  funding from 4H, Microsoft, and University of Michigan Community Health Services. </a:t>
            </a:r>
            <a:endParaRPr/>
          </a:p>
          <a:p>
            <a:pPr indent="0" lvl="0" marL="0" marR="0" rtl="0" algn="l">
              <a:lnSpc>
                <a:spcPct val="100000"/>
              </a:lnSpc>
              <a:spcBef>
                <a:spcPts val="0"/>
              </a:spcBef>
              <a:spcAft>
                <a:spcPts val="0"/>
              </a:spcAft>
              <a:buNone/>
            </a:pPr>
            <a:r>
              <a:t/>
            </a:r>
            <a:endParaRPr b="0"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rPr b="0" i="0" lang="en" sz="1300" u="none" cap="none" strike="noStrike">
                <a:solidFill>
                  <a:schemeClr val="lt1"/>
                </a:solidFill>
                <a:latin typeface="Arial"/>
                <a:ea typeface="Arial"/>
                <a:cs typeface="Arial"/>
                <a:sym typeface="Arial"/>
              </a:rPr>
              <a:t>Contact </a:t>
            </a:r>
            <a:r>
              <a:rPr b="1" i="0" lang="en" sz="1300" u="none" cap="none" strike="noStrike">
                <a:solidFill>
                  <a:schemeClr val="lt1"/>
                </a:solidFill>
                <a:latin typeface="Arial"/>
                <a:ea typeface="Arial"/>
                <a:cs typeface="Arial"/>
                <a:sym typeface="Arial"/>
              </a:rPr>
              <a:t>Washtenaw County 4H </a:t>
            </a:r>
            <a:r>
              <a:rPr b="0" i="0" lang="en" sz="1300" u="none" cap="none" strike="noStrike">
                <a:solidFill>
                  <a:schemeClr val="lt1"/>
                </a:solidFill>
                <a:latin typeface="Arial"/>
                <a:ea typeface="Arial"/>
                <a:cs typeface="Arial"/>
                <a:sym typeface="Arial"/>
              </a:rPr>
              <a:t>for more information about this and other teen mental health initiatives at </a:t>
            </a:r>
            <a:r>
              <a:rPr b="1" i="0" lang="en" sz="1300" u="none" cap="none" strike="noStrike">
                <a:solidFill>
                  <a:schemeClr val="lt1"/>
                </a:solidFill>
                <a:latin typeface="Arial"/>
                <a:ea typeface="Arial"/>
                <a:cs typeface="Arial"/>
                <a:sym typeface="Arial"/>
              </a:rPr>
              <a:t>(734) 222-3900  </a:t>
            </a:r>
            <a:r>
              <a:rPr b="0" i="0" lang="en" sz="1300" u="none" cap="none" strike="noStrike">
                <a:solidFill>
                  <a:schemeClr val="lt1"/>
                </a:solidFill>
                <a:latin typeface="Arial"/>
                <a:ea typeface="Arial"/>
                <a:cs typeface="Arial"/>
                <a:sym typeface="Arial"/>
              </a:rPr>
              <a:t> </a:t>
            </a:r>
            <a:r>
              <a:rPr b="0" i="0" lang="en" sz="1300" u="sng" cap="none" strike="noStrike">
                <a:solidFill>
                  <a:schemeClr val="lt1"/>
                </a:solidFill>
                <a:latin typeface="Arial"/>
                <a:ea typeface="Arial"/>
                <a:cs typeface="Arial"/>
                <a:sym typeface="Arial"/>
                <a:hlinkClick r:id="rId6">
                  <a:extLst>
                    <a:ext uri="{A12FA001-AC4F-418D-AE19-62706E023703}">
                      <ahyp:hlinkClr val="tx"/>
                    </a:ext>
                  </a:extLst>
                </a:hlinkClick>
              </a:rPr>
              <a:t>https://www.canr.msu.edu/washtenaw/washtenaw_county_4_h/</a:t>
            </a:r>
            <a:endParaRPr b="1" i="0" sz="13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4"/>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a puzzle</a:t>
            </a:r>
            <a:endParaRPr/>
          </a:p>
        </p:txBody>
      </p:sp>
      <p:sp>
        <p:nvSpPr>
          <p:cNvPr id="141" name="Google Shape;141;p14"/>
          <p:cNvSpPr txBox="1"/>
          <p:nvPr>
            <p:ph idx="1" type="body"/>
          </p:nvPr>
        </p:nvSpPr>
        <p:spPr>
          <a:xfrm>
            <a:off x="0" y="1432400"/>
            <a:ext cx="31572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There’s something satisfying about putting each piece into its place on the puzzle, and it’s that that I really like about puzzles.</a:t>
            </a:r>
            <a:endParaRPr/>
          </a:p>
        </p:txBody>
      </p:sp>
      <p:pic>
        <p:nvPicPr>
          <p:cNvPr id="142" name="Google Shape;142;p14"/>
          <p:cNvPicPr preferRelativeResize="0"/>
          <p:nvPr/>
        </p:nvPicPr>
        <p:blipFill rotWithShape="1">
          <a:blip r:embed="rId3">
            <a:alphaModFix/>
          </a:blip>
          <a:srcRect b="0" l="0" r="0" t="44159"/>
          <a:stretch/>
        </p:blipFill>
        <p:spPr>
          <a:xfrm>
            <a:off x="2367650" y="2305575"/>
            <a:ext cx="6776351" cy="2837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5"/>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Ride a Bicycle</a:t>
            </a:r>
            <a:endParaRPr/>
          </a:p>
        </p:txBody>
      </p:sp>
      <p:sp>
        <p:nvSpPr>
          <p:cNvPr id="148" name="Google Shape;148;p15"/>
          <p:cNvSpPr txBox="1"/>
          <p:nvPr>
            <p:ph idx="1" type="body"/>
          </p:nvPr>
        </p:nvSpPr>
        <p:spPr>
          <a:xfrm>
            <a:off x="0" y="1475700"/>
            <a:ext cx="31572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 love riding a bicycle for many reasons, but one of the best is the feeling of the tires against the asphalt. It’s a feeling that lets me get away from everything else.</a:t>
            </a:r>
            <a:endParaRPr/>
          </a:p>
        </p:txBody>
      </p:sp>
      <p:pic>
        <p:nvPicPr>
          <p:cNvPr id="149" name="Google Shape;149;p15"/>
          <p:cNvPicPr preferRelativeResize="0"/>
          <p:nvPr/>
        </p:nvPicPr>
        <p:blipFill>
          <a:blip r:embed="rId3">
            <a:alphaModFix/>
          </a:blip>
          <a:stretch>
            <a:fillRect/>
          </a:stretch>
        </p:blipFill>
        <p:spPr>
          <a:xfrm>
            <a:off x="3735150" y="1086850"/>
            <a:ext cx="5408850" cy="4056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an Instrument</a:t>
            </a:r>
            <a:endParaRPr/>
          </a:p>
        </p:txBody>
      </p:sp>
      <p:sp>
        <p:nvSpPr>
          <p:cNvPr id="155" name="Google Shape;155;p16"/>
          <p:cNvSpPr txBox="1"/>
          <p:nvPr>
            <p:ph idx="1" type="body"/>
          </p:nvPr>
        </p:nvSpPr>
        <p:spPr>
          <a:xfrm>
            <a:off x="0" y="1394050"/>
            <a:ext cx="31572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When playing a musical instrument, it makes me feel like I’m one with the piano. It a nice sensation that really helps to take my mind of things.</a:t>
            </a:r>
            <a:endParaRPr/>
          </a:p>
        </p:txBody>
      </p:sp>
      <p:pic>
        <p:nvPicPr>
          <p:cNvPr id="156" name="Google Shape;156;p16"/>
          <p:cNvPicPr preferRelativeResize="0"/>
          <p:nvPr/>
        </p:nvPicPr>
        <p:blipFill>
          <a:blip r:embed="rId3">
            <a:alphaModFix/>
          </a:blip>
          <a:stretch>
            <a:fillRect/>
          </a:stretch>
        </p:blipFill>
        <p:spPr>
          <a:xfrm>
            <a:off x="3714753" y="1071550"/>
            <a:ext cx="5429248" cy="40719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7"/>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 Skiing/Snowboarding</a:t>
            </a:r>
            <a:endParaRPr/>
          </a:p>
        </p:txBody>
      </p:sp>
      <p:sp>
        <p:nvSpPr>
          <p:cNvPr id="162" name="Google Shape;162;p17"/>
          <p:cNvSpPr txBox="1"/>
          <p:nvPr>
            <p:ph idx="1" type="body"/>
          </p:nvPr>
        </p:nvSpPr>
        <p:spPr>
          <a:xfrm>
            <a:off x="0" y="1353225"/>
            <a:ext cx="38577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Skiing isn’t possible right now, but when there is snow, it is a lot of fun. I really like the feeling or making turns on the sharp edges of my skis, </a:t>
            </a:r>
            <a:r>
              <a:rPr lang="en"/>
              <a:t>especially</a:t>
            </a:r>
            <a:r>
              <a:rPr lang="en"/>
              <a:t> at high speeds. It really is </a:t>
            </a:r>
            <a:r>
              <a:rPr lang="en"/>
              <a:t>exhilarating</a:t>
            </a:r>
            <a:r>
              <a:rPr lang="en"/>
              <a:t> and stress </a:t>
            </a:r>
            <a:r>
              <a:rPr lang="en"/>
              <a:t>relieving</a:t>
            </a:r>
            <a:r>
              <a:rPr lang="en"/>
              <a:t>.</a:t>
            </a:r>
            <a:endParaRPr/>
          </a:p>
        </p:txBody>
      </p:sp>
      <p:pic>
        <p:nvPicPr>
          <p:cNvPr id="163" name="Google Shape;163;p17"/>
          <p:cNvPicPr preferRelativeResize="0"/>
          <p:nvPr/>
        </p:nvPicPr>
        <p:blipFill rotWithShape="1">
          <a:blip r:embed="rId3">
            <a:alphaModFix/>
          </a:blip>
          <a:srcRect b="0" l="0" r="0" t="33744"/>
          <a:stretch/>
        </p:blipFill>
        <p:spPr>
          <a:xfrm>
            <a:off x="5031250" y="1051550"/>
            <a:ext cx="4112751" cy="40919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8"/>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Play a game</a:t>
            </a:r>
            <a:endParaRPr/>
          </a:p>
        </p:txBody>
      </p:sp>
      <p:sp>
        <p:nvSpPr>
          <p:cNvPr id="169" name="Google Shape;169;p18"/>
          <p:cNvSpPr txBox="1"/>
          <p:nvPr>
            <p:ph idx="1" type="body"/>
          </p:nvPr>
        </p:nvSpPr>
        <p:spPr>
          <a:xfrm>
            <a:off x="42675" y="1955375"/>
            <a:ext cx="23235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Playing a game can be relaxing, and enjoyable. When I play a game, it’s nice to take a break from everything else that’s going on/stressing me out, as well as just spending time with family.</a:t>
            </a:r>
            <a:endParaRPr/>
          </a:p>
        </p:txBody>
      </p:sp>
      <p:pic>
        <p:nvPicPr>
          <p:cNvPr id="170" name="Google Shape;170;p18"/>
          <p:cNvPicPr preferRelativeResize="0"/>
          <p:nvPr/>
        </p:nvPicPr>
        <p:blipFill>
          <a:blip r:embed="rId3">
            <a:alphaModFix/>
          </a:blip>
          <a:stretch>
            <a:fillRect/>
          </a:stretch>
        </p:blipFill>
        <p:spPr>
          <a:xfrm>
            <a:off x="2408475" y="1354750"/>
            <a:ext cx="6735524" cy="37887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9"/>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Cook or bake</a:t>
            </a:r>
            <a:endParaRPr/>
          </a:p>
        </p:txBody>
      </p:sp>
      <p:sp>
        <p:nvSpPr>
          <p:cNvPr id="176" name="Google Shape;176;p19"/>
          <p:cNvSpPr txBox="1"/>
          <p:nvPr>
            <p:ph idx="1" type="body"/>
          </p:nvPr>
        </p:nvSpPr>
        <p:spPr>
          <a:xfrm>
            <a:off x="130775" y="1781875"/>
            <a:ext cx="23376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Cooking or baking can be very helpful when one is stressed out. Pasta making is particularly fun due to the feeling or cranking the crank and forcing the sheet of homemade pasta thinner and thinner.</a:t>
            </a:r>
            <a:endParaRPr/>
          </a:p>
        </p:txBody>
      </p:sp>
      <p:pic>
        <p:nvPicPr>
          <p:cNvPr id="177" name="Google Shape;177;p19"/>
          <p:cNvPicPr preferRelativeResize="0"/>
          <p:nvPr/>
        </p:nvPicPr>
        <p:blipFill>
          <a:blip r:embed="rId3">
            <a:alphaModFix/>
          </a:blip>
          <a:stretch>
            <a:fillRect/>
          </a:stretch>
        </p:blipFill>
        <p:spPr>
          <a:xfrm>
            <a:off x="2630750" y="1479775"/>
            <a:ext cx="6513249" cy="3663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0"/>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Solve A Rubik’s Cube</a:t>
            </a:r>
            <a:endParaRPr/>
          </a:p>
        </p:txBody>
      </p:sp>
      <p:sp>
        <p:nvSpPr>
          <p:cNvPr id="183" name="Google Shape;183;p20"/>
          <p:cNvSpPr txBox="1"/>
          <p:nvPr>
            <p:ph idx="1" type="body"/>
          </p:nvPr>
        </p:nvSpPr>
        <p:spPr>
          <a:xfrm>
            <a:off x="144300" y="1720625"/>
            <a:ext cx="29172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Rubik’s Cube can be quite daunting at first, but once you learn to solve it, it is both easy and satisfying. Turning the cube makes a nice noise, and there’s something about solving something that looks that difficult that’s really nice.</a:t>
            </a:r>
            <a:endParaRPr/>
          </a:p>
        </p:txBody>
      </p:sp>
      <p:pic>
        <p:nvPicPr>
          <p:cNvPr id="184" name="Google Shape;184;p20"/>
          <p:cNvPicPr preferRelativeResize="0"/>
          <p:nvPr/>
        </p:nvPicPr>
        <p:blipFill>
          <a:blip r:embed="rId3">
            <a:alphaModFix/>
          </a:blip>
          <a:stretch>
            <a:fillRect/>
          </a:stretch>
        </p:blipFill>
        <p:spPr>
          <a:xfrm>
            <a:off x="3775975" y="1169200"/>
            <a:ext cx="5368023" cy="4026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1"/>
          <p:cNvSpPr txBox="1"/>
          <p:nvPr>
            <p:ph type="title"/>
          </p:nvPr>
        </p:nvSpPr>
        <p:spPr>
          <a:xfrm>
            <a:off x="1297500" y="393750"/>
            <a:ext cx="70389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Mow The Lawn</a:t>
            </a:r>
            <a:endParaRPr/>
          </a:p>
        </p:txBody>
      </p:sp>
      <p:sp>
        <p:nvSpPr>
          <p:cNvPr id="190" name="Google Shape;190;p21"/>
          <p:cNvSpPr txBox="1"/>
          <p:nvPr>
            <p:ph idx="1" type="body"/>
          </p:nvPr>
        </p:nvSpPr>
        <p:spPr>
          <a:xfrm>
            <a:off x="62675" y="1669600"/>
            <a:ext cx="2192700" cy="2911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Mowing the lawn might be boring for some, but I really like it. We have an electric self-propelled mower, so it’s nice and quiet. It’s also really fun to mow when the grass is long.</a:t>
            </a:r>
            <a:endParaRPr/>
          </a:p>
        </p:txBody>
      </p:sp>
      <p:pic>
        <p:nvPicPr>
          <p:cNvPr id="191" name="Google Shape;191;p21"/>
          <p:cNvPicPr preferRelativeResize="0"/>
          <p:nvPr/>
        </p:nvPicPr>
        <p:blipFill rotWithShape="1">
          <a:blip r:embed="rId3">
            <a:alphaModFix/>
          </a:blip>
          <a:srcRect b="0" l="11714" r="4610" t="13269"/>
          <a:stretch/>
        </p:blipFill>
        <p:spPr>
          <a:xfrm>
            <a:off x="3653524" y="875376"/>
            <a:ext cx="5490473" cy="42681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